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3" r:id="rId4"/>
    <p:sldId id="267" r:id="rId5"/>
    <p:sldId id="276" r:id="rId6"/>
    <p:sldId id="270" r:id="rId7"/>
    <p:sldId id="272" r:id="rId8"/>
    <p:sldId id="269" r:id="rId9"/>
    <p:sldId id="271" r:id="rId10"/>
    <p:sldId id="273" r:id="rId11"/>
    <p:sldId id="274" r:id="rId12"/>
    <p:sldId id="275" r:id="rId13"/>
    <p:sldId id="278" r:id="rId14"/>
  </p:sldIdLst>
  <p:sldSz cx="12192000" cy="6858000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Styl pośredni 1 — Ak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17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36519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519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0055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843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013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419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20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409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1373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180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559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22E84-4033-4CF7-9417-0E7D6B7FBBBB}" type="datetimeFigureOut">
              <a:rPr lang="pl-PL" smtClean="0"/>
              <a:pPr/>
              <a:t>2021-05-26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4AC36-15A6-4264-85E6-724C3AB74C44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66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913" b="3845"/>
          <a:stretch>
            <a:fillRect/>
          </a:stretch>
        </p:blipFill>
        <p:spPr>
          <a:xfrm>
            <a:off x="2678023" y="6227567"/>
            <a:ext cx="6835954" cy="603543"/>
          </a:xfrm>
          <a:prstGeom prst="rect">
            <a:avLst/>
          </a:prstGeom>
        </p:spPr>
      </p:pic>
      <p:sp>
        <p:nvSpPr>
          <p:cNvPr id="13" name="Prostokąt 12"/>
          <p:cNvSpPr/>
          <p:nvPr/>
        </p:nvSpPr>
        <p:spPr>
          <a:xfrm>
            <a:off x="711798" y="354576"/>
            <a:ext cx="1076840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2600" b="1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Calibri" pitchFamily="34" charset="0"/>
              </a:rPr>
              <a:t>REGIONALNY PLAN TRANSPORTOWY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2600" b="1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Calibri" pitchFamily="34" charset="0"/>
              </a:rPr>
              <a:t>WOJEWÓDZTWA ŁÓDZKIEGO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Calibri" pitchFamily="34" charset="0"/>
              </a:rPr>
              <a:t>DLA REALIZACJI WARUNKU PODSTAWOWEGO CELU POLITYKI 3 (W ZAKRESIE TRANSPORTU)                   W PERSPEKTYWIE FINANSOWEJ 2021 – 2027</a:t>
            </a:r>
          </a:p>
        </p:txBody>
      </p:sp>
      <p:pic>
        <p:nvPicPr>
          <p:cNvPr id="14" name="Obraz 13"/>
          <p:cNvPicPr/>
          <p:nvPr/>
        </p:nvPicPr>
        <p:blipFill>
          <a:blip r:embed="rId3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" t="37540" r="5240" b="16446"/>
          <a:stretch>
            <a:fillRect/>
          </a:stretch>
        </p:blipFill>
        <p:spPr>
          <a:xfrm>
            <a:off x="3330011" y="2568185"/>
            <a:ext cx="5372927" cy="3601342"/>
          </a:xfrm>
          <a:prstGeom prst="rect">
            <a:avLst/>
          </a:prstGeom>
        </p:spPr>
      </p:pic>
      <p:sp>
        <p:nvSpPr>
          <p:cNvPr id="15" name="Prostokąt 14"/>
          <p:cNvSpPr/>
          <p:nvPr/>
        </p:nvSpPr>
        <p:spPr>
          <a:xfrm>
            <a:off x="0" y="1959261"/>
            <a:ext cx="12192000" cy="4616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2400" b="1" dirty="0">
                <a:solidFill>
                  <a:schemeClr val="bg1"/>
                </a:solidFill>
                <a:latin typeface="Century Gothic" pitchFamily="34" charset="0"/>
                <a:ea typeface="Calibri" pitchFamily="34" charset="0"/>
                <a:cs typeface="Calibri" pitchFamily="34" charset="0"/>
              </a:rPr>
              <a:t>Wstępne Konsultacje Rynkowe</a:t>
            </a:r>
          </a:p>
        </p:txBody>
      </p:sp>
      <p:sp>
        <p:nvSpPr>
          <p:cNvPr id="7" name="Prostokąt 6"/>
          <p:cNvSpPr/>
          <p:nvPr/>
        </p:nvSpPr>
        <p:spPr>
          <a:xfrm>
            <a:off x="-43810" y="6227567"/>
            <a:ext cx="3373821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l-PL" sz="1400" b="1" dirty="0" smtClean="0">
                <a:solidFill>
                  <a:schemeClr val="bg1"/>
                </a:solidFill>
                <a:latin typeface="Century Gothic" pitchFamily="34" charset="0"/>
                <a:ea typeface="Calibri" pitchFamily="34" charset="0"/>
                <a:cs typeface="Calibri" pitchFamily="34" charset="0"/>
              </a:rPr>
              <a:t>Biuro Planowania Przestrzennego Województwa Łódzkiego w Łodzi</a:t>
            </a:r>
            <a:endParaRPr lang="pl-PL" sz="1400" b="1" dirty="0">
              <a:solidFill>
                <a:schemeClr val="bg1"/>
              </a:solidFill>
              <a:latin typeface="Century Gothic" pitchFamily="34" charset="0"/>
              <a:ea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SCENARIUSZE </a:t>
            </a:r>
            <a:r>
              <a:rPr lang="pl-PL" sz="2800" b="1" dirty="0">
                <a:solidFill>
                  <a:schemeClr val="bg1"/>
                </a:solidFill>
              </a:rPr>
              <a:t>PLANISTYCZNE, </a:t>
            </a:r>
            <a:r>
              <a:rPr lang="pl-PL" sz="2800" b="1" dirty="0" smtClean="0">
                <a:solidFill>
                  <a:schemeClr val="bg1"/>
                </a:solidFill>
              </a:rPr>
              <a:t>OCENA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0113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dirty="0" smtClean="0">
                <a:latin typeface="Century Gothic" panose="020B0502020202020204" pitchFamily="34" charset="0"/>
              </a:rPr>
              <a:t>2 </a:t>
            </a:r>
            <a:r>
              <a:rPr lang="pl-PL" sz="2800" dirty="0">
                <a:latin typeface="Century Gothic" panose="020B0502020202020204" pitchFamily="34" charset="0"/>
              </a:rPr>
              <a:t>scenariusze dla każdego </a:t>
            </a:r>
            <a:r>
              <a:rPr lang="pl-PL" sz="2800" dirty="0" smtClean="0">
                <a:latin typeface="Century Gothic" panose="020B0502020202020204" pitchFamily="34" charset="0"/>
              </a:rPr>
              <a:t>czasookresu + „bussines as </a:t>
            </a:r>
            <a:r>
              <a:rPr lang="pl-PL" sz="2800" dirty="0" err="1" smtClean="0">
                <a:latin typeface="Century Gothic" panose="020B0502020202020204" pitchFamily="34" charset="0"/>
              </a:rPr>
              <a:t>usual</a:t>
            </a:r>
            <a:r>
              <a:rPr lang="pl-PL" sz="2800" dirty="0" smtClean="0">
                <a:latin typeface="Century Gothic" panose="020B0502020202020204" pitchFamily="34" charset="0"/>
              </a:rPr>
              <a:t>” z:</a:t>
            </a: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oceną ekonomiczną,</a:t>
            </a: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szacowaniem </a:t>
            </a:r>
            <a:r>
              <a:rPr lang="pl-PL" sz="2800" dirty="0">
                <a:latin typeface="Century Gothic" panose="020B0502020202020204" pitchFamily="34" charset="0"/>
              </a:rPr>
              <a:t>kosztów eksploatacji istniejącej i planowanej infrastruktury,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szacowaniem </a:t>
            </a:r>
            <a:r>
              <a:rPr lang="pl-PL" sz="2800" dirty="0">
                <a:latin typeface="Century Gothic" panose="020B0502020202020204" pitchFamily="34" charset="0"/>
              </a:rPr>
              <a:t>poziomu emisji z istniejącej i planowanej infrastruktury.</a:t>
            </a: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WPŁYW SCENARIUSZY NA CENE I CZAS OPRACOWANIA? 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CZY KONIECZNE JEST WSKAZANIE METODOLOGII SZACOWANIA, ODNIESIENIA DO WYTYCZNCH NP. NIEBIESKIE KSIĘGI JASPERS?</a:t>
            </a: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HARMONOGRAM OPRACOWANIA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Jaki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jest czas niezbędny na wykonanie zamówienia obejmującego: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ETAP 1: weryfikacja i uzupełnienie RPT </a:t>
            </a:r>
            <a:r>
              <a:rPr lang="pl-PL" dirty="0">
                <a:latin typeface="Century Gothic" panose="020B0502020202020204" pitchFamily="34" charset="0"/>
              </a:rPr>
              <a:t>WŁ, </a:t>
            </a:r>
            <a:endParaRPr lang="pl-PL" dirty="0" smtClean="0">
              <a:latin typeface="Century Gothic" panose="020B0502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</a:pPr>
            <a:r>
              <a:rPr lang="pl-PL" dirty="0" smtClean="0"/>
              <a:t>- </a:t>
            </a:r>
            <a:r>
              <a:rPr lang="pl-PL" u="sng" dirty="0" smtClean="0"/>
              <a:t>15 </a:t>
            </a:r>
            <a:r>
              <a:rPr lang="pl-PL" u="sng" dirty="0"/>
              <a:t>tygodni od podpisania umowy</a:t>
            </a:r>
            <a:endParaRPr lang="pl-PL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ETAP 2: współpraca z wykonawcą POŚ oraz udział w konsultacjach społecznych i wprowadzenie korekt dokumentu,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</a:pPr>
            <a:r>
              <a:rPr lang="pl-PL" dirty="0" smtClean="0"/>
              <a:t>- </a:t>
            </a:r>
            <a:r>
              <a:rPr lang="pl-PL" u="sng" dirty="0" smtClean="0"/>
              <a:t>26 tygodni od podpisania umowy,</a:t>
            </a:r>
            <a:endParaRPr lang="pl-PL" dirty="0" smtClean="0"/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ETAP 3: negocjacje z KE</a:t>
            </a:r>
            <a:r>
              <a:rPr lang="pl-PL" dirty="0">
                <a:latin typeface="Century Gothic" panose="020B0502020202020204" pitchFamily="34" charset="0"/>
              </a:rPr>
              <a:t>,</a:t>
            </a:r>
            <a:endParaRPr lang="pl-PL" dirty="0" smtClean="0">
              <a:latin typeface="Century Gothic" panose="020B0502020202020204" pitchFamily="34" charset="0"/>
            </a:endParaRPr>
          </a:p>
          <a:p>
            <a:pPr lvl="0" algn="l">
              <a:lnSpc>
                <a:spcPct val="100000"/>
              </a:lnSpc>
            </a:pPr>
            <a:r>
              <a:rPr lang="pl-PL" u="sng" dirty="0" smtClean="0"/>
              <a:t>- ok. 30 </a:t>
            </a:r>
            <a:r>
              <a:rPr lang="pl-PL" u="sng" dirty="0"/>
              <a:t>tygodni od podpisania </a:t>
            </a:r>
            <a:r>
              <a:rPr lang="pl-PL" u="sng" dirty="0" smtClean="0"/>
              <a:t>umowy.</a:t>
            </a:r>
          </a:p>
          <a:p>
            <a:pPr marL="342900" lvl="0" indent="-342900" algn="l">
              <a:lnSpc>
                <a:spcPct val="100000"/>
              </a:lnSpc>
              <a:buFontTx/>
              <a:buChar char="-"/>
            </a:pPr>
            <a:endParaRPr lang="pl-PL" sz="2000" b="1" u="sng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342900" lvl="0" indent="-342900" algn="l">
              <a:lnSpc>
                <a:spcPct val="100000"/>
              </a:lnSpc>
              <a:buFontTx/>
              <a:buChar char="-"/>
            </a:pPr>
            <a:endParaRPr lang="pl-PL" sz="2000" b="1" u="sng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lvl="0" algn="l">
              <a:lnSpc>
                <a:spcPct val="100000"/>
              </a:lnSpc>
            </a:pP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ZAKŁADA SIĘ ŻE PROCEDURA I SPORZĄDZENIE OOŚ ZNAJDUJĄ SIĘ PO STRONIE ZAMAWIAJĄCEGO.</a:t>
            </a: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`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9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ZESPÓŁ PROJEKTOWY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Jakich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ekspertów należy oczekiwać do opracowania dokumentu?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>
                <a:latin typeface="Century Gothic" panose="020B0502020202020204" pitchFamily="34" charset="0"/>
              </a:rPr>
              <a:t>Kompetencje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Branże/specjalizacje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Warunki udziału w zamówieniu?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Doświadczenie zespołu czy kierownika?</a:t>
            </a: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Opracowania jakie i ile?</a:t>
            </a:r>
            <a:endParaRPr lang="pl-PL" sz="2800" dirty="0">
              <a:latin typeface="Century Gothic" panose="020B0502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endParaRPr lang="pl-PL" sz="2000" dirty="0" smtClean="0">
              <a:solidFill>
                <a:srgbClr val="FF0000"/>
              </a:solidFill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17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SYSTEM MONITOROWANIA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 smtClean="0">
                <a:latin typeface="Century Gothic" panose="020B0502020202020204" pitchFamily="34" charset="0"/>
              </a:rPr>
              <a:t>Kwantyfikacja </a:t>
            </a:r>
            <a:r>
              <a:rPr lang="pl-PL" sz="2800" dirty="0">
                <a:latin typeface="Century Gothic" panose="020B0502020202020204" pitchFamily="34" charset="0"/>
              </a:rPr>
              <a:t>celów i </a:t>
            </a:r>
            <a:r>
              <a:rPr lang="pl-PL" sz="2800" dirty="0" smtClean="0">
                <a:latin typeface="Century Gothic" panose="020B0502020202020204" pitchFamily="34" charset="0"/>
              </a:rPr>
              <a:t>określenie </a:t>
            </a:r>
            <a:r>
              <a:rPr lang="pl-PL" sz="2800" dirty="0">
                <a:latin typeface="Century Gothic" panose="020B0502020202020204" pitchFamily="34" charset="0"/>
              </a:rPr>
              <a:t>wskaźników na bazie modelowania np. </a:t>
            </a:r>
            <a:r>
              <a:rPr lang="pl-PL" sz="2800" dirty="0" smtClean="0">
                <a:latin typeface="Century Gothic" panose="020B0502020202020204" pitchFamily="34" charset="0"/>
              </a:rPr>
              <a:t>przesunięcie modalne</a:t>
            </a:r>
            <a:r>
              <a:rPr lang="pl-PL" sz="2800" dirty="0">
                <a:latin typeface="Century Gothic" panose="020B0502020202020204" pitchFamily="34" charset="0"/>
              </a:rPr>
              <a:t>, praca przewozowa</a:t>
            </a:r>
          </a:p>
          <a:p>
            <a:pPr algn="l">
              <a:buClr>
                <a:schemeClr val="accent6">
                  <a:lumMod val="75000"/>
                </a:schemeClr>
              </a:buClr>
            </a:pPr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l">
              <a:buClr>
                <a:schemeClr val="accent6">
                  <a:lumMod val="75000"/>
                </a:schemeClr>
              </a:buClr>
            </a:pP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NA ILE MOŻLIWY BĘDZIE SAMODZIELNY MONITORING NA PODSTAWIE SPORZĄDZONEGO </a:t>
            </a:r>
            <a:b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I PRZEKAZANEGO MODELU?</a:t>
            </a: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endParaRPr lang="pl-PL" sz="2000" dirty="0" smtClean="0">
              <a:solidFill>
                <a:srgbClr val="FF0000"/>
              </a:solidFill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43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CEL OPRACOWANIA RPT WŁ</a:t>
            </a:r>
            <a:endParaRPr lang="pl-PL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-32400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>
                <a:latin typeface="Century Gothic" panose="020B0502020202020204" pitchFamily="34" charset="0"/>
              </a:rPr>
              <a:t>wytyczenie kierunków rozwoju systemu transportowego Województwa Łódzkiego, w trakcie okresu programowania 2021-2027 i nakreślenie wizji rozwoju infrastruktury transportowej regionu do 2030 </a:t>
            </a:r>
          </a:p>
          <a:p>
            <a:pPr marL="324000" lvl="1" indent="-32400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800" dirty="0">
                <a:latin typeface="Century Gothic" panose="020B0502020202020204" pitchFamily="34" charset="0"/>
              </a:rPr>
              <a:t>spełnienie tematycznego warunku podstawowego w zakresie 3. Celu Polityki UE (kompleksowe planowanie transportu na odpowiednim </a:t>
            </a:r>
            <a:r>
              <a:rPr lang="pl-PL" sz="2800" dirty="0" smtClean="0">
                <a:latin typeface="Century Gothic" panose="020B0502020202020204" pitchFamily="34" charset="0"/>
              </a:rPr>
              <a:t>poziomie</a:t>
            </a:r>
            <a:endParaRPr lang="pl-PL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32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WYMOGI KE I INICJATYWY JASPERS</a:t>
            </a:r>
            <a:endParaRPr lang="pl-PL" sz="2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4781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1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Według kryteriów wskazanych </a:t>
            </a:r>
            <a:r>
              <a:rPr lang="pl-PL" sz="1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do spełnienia w ramach tematycznego warunku podstawowego dla </a:t>
            </a:r>
            <a:r>
              <a:rPr lang="pl-PL" sz="1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CP3, dokument powinien:</a:t>
            </a:r>
            <a:endParaRPr lang="pl-PL" sz="1800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 smtClean="0">
                <a:latin typeface="Century Gothic" panose="020B0502020202020204" pitchFamily="34" charset="0"/>
              </a:rPr>
              <a:t>Zawierać </a:t>
            </a:r>
            <a:r>
              <a:rPr lang="pl-PL" sz="1400" dirty="0">
                <a:latin typeface="Century Gothic" panose="020B0502020202020204" pitchFamily="34" charset="0"/>
              </a:rPr>
              <a:t>uzasadnienie ekonomiczne planowanych inwestycji, poparte solidną analizą zapotrzebowania i modeli przepływów transportowych, </a:t>
            </a:r>
            <a:r>
              <a:rPr lang="pl-PL" sz="1400" dirty="0" smtClean="0">
                <a:latin typeface="Century Gothic" panose="020B0502020202020204" pitchFamily="34" charset="0"/>
              </a:rPr>
              <a:t>przy uwzględnieniu spodziewanego wpływu liberalizacji kolei,</a:t>
            </a:r>
            <a:endParaRPr lang="pl-PL" sz="1400" dirty="0">
              <a:latin typeface="Century Gothic" panose="020B0502020202020204" pitchFamily="34" charset="0"/>
            </a:endParaRP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Odzwierciedlać plany ochrony powietrza, z uwzględnieniem w szczególności krajowych planów odchodzenia od paliw kopalnych, 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Obejmować inwestycje w korytarze sieci bazowej TEN-T zgodnie z definicją w rozporządzeniu (UE) nr 1316/2013, zgodnie </a:t>
            </a:r>
            <a:r>
              <a:rPr lang="pl-PL" sz="1400" dirty="0" smtClean="0">
                <a:latin typeface="Century Gothic" panose="020B0502020202020204" pitchFamily="34" charset="0"/>
              </a:rPr>
              <a:t/>
            </a:r>
            <a:br>
              <a:rPr lang="pl-PL" sz="1400" dirty="0" smtClean="0">
                <a:latin typeface="Century Gothic" panose="020B0502020202020204" pitchFamily="34" charset="0"/>
              </a:rPr>
            </a:br>
            <a:r>
              <a:rPr lang="pl-PL" sz="1400" dirty="0" smtClean="0">
                <a:latin typeface="Century Gothic" panose="020B0502020202020204" pitchFamily="34" charset="0"/>
              </a:rPr>
              <a:t>z </a:t>
            </a:r>
            <a:r>
              <a:rPr lang="pl-PL" sz="1400" dirty="0">
                <a:latin typeface="Century Gothic" panose="020B0502020202020204" pitchFamily="34" charset="0"/>
              </a:rPr>
              <a:t>odpowiednimi planami prac TEN-T,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W przypadku inwestycji poza podstawową siecią TEN-T zapewniać komplementarność przez zapewnienie odpowiedniej łączności regionów i lokalnych społeczności w ramach sieci bazowej TEN-T i jej węzłów,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Zapewniać interoperacyjność sieci kolejowej przez wdrożenie ERTMS spełniającego wymagania wzorca-3 obejmującego co najmniej europejski plan wdrożenia, 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Promować multimodalność, określając potrzeby w zakresie transportu multimodalnego lub przeładunkowego oraz terminali pasażerskich i aktywnych sposobów przemieszczania się, 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Obejmować środki mające na celu promowanie paliw alternatywnych zgodnie z odpowiednimi krajowymi ramami polityki,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Obejmować ocenę zagrożeń dla bezpieczeństwa ruchu drogowego zgodnie z istniejącymi krajowymi strategiami bezpieczeństwa drogowego, wraz z zaznaczeniem dotkniętych dróg i odcinków oraz zapewnieniem kolejności odnośnych inwestycji,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1400" dirty="0">
                <a:latin typeface="Century Gothic" panose="020B0502020202020204" pitchFamily="34" charset="0"/>
              </a:rPr>
              <a:t>Dostarczać informacji na temat środków budżetowych i finansowych odpowiadających planowanym inwestycjom, koniecznych do pokrycia kosztów eksploatacji i konserwacji istniejącej i planowanej infrastruktury.</a:t>
            </a:r>
          </a:p>
        </p:txBody>
      </p:sp>
    </p:spTree>
    <p:extLst>
      <p:ext uri="{BB962C8B-B14F-4D97-AF65-F5344CB8AC3E}">
        <p14:creationId xmlns:p14="http://schemas.microsoft.com/office/powerpoint/2010/main" val="344793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WYMOGI KE I INICJATYWY JASPERS</a:t>
            </a:r>
            <a:endParaRPr lang="pl-PL" sz="2800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Wytyczne - „Najlepsze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praktyki w zakresie regionalnych planów transportowych”, </a:t>
            </a: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wg. których dokument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powinien</a:t>
            </a: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:</a:t>
            </a:r>
            <a:endParaRPr lang="pl-PL" sz="2800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uwzględniać </a:t>
            </a:r>
            <a:r>
              <a:rPr lang="pl-PL" sz="2000" dirty="0">
                <a:latin typeface="Century Gothic" panose="020B0502020202020204" pitchFamily="34" charset="0"/>
              </a:rPr>
              <a:t>i być zintegrowany z krajowymi i europejskimi dokumentami strategicznymi,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zostać opracowany w sposób kompleksowy uwzględniając potrzeby społeczno-ekonomiczne, w tym czynniki popytu transportowego,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zapewniać </a:t>
            </a:r>
            <a:r>
              <a:rPr lang="pl-PL" sz="2000" dirty="0">
                <a:latin typeface="Century Gothic" panose="020B0502020202020204" pitchFamily="34" charset="0"/>
              </a:rPr>
              <a:t>integrację różnych elementów systemu transportowego z uwzględnieniem aspektów organizacyjnych </a:t>
            </a:r>
            <a:r>
              <a:rPr lang="pl-PL" sz="2000" dirty="0" smtClean="0">
                <a:latin typeface="Century Gothic" panose="020B0502020202020204" pitchFamily="34" charset="0"/>
              </a:rPr>
              <a:t>i operacyjnych</a:t>
            </a:r>
            <a:r>
              <a:rPr lang="pl-PL" sz="2000" dirty="0">
                <a:latin typeface="Century Gothic" panose="020B0502020202020204" pitchFamily="34" charset="0"/>
              </a:rPr>
              <a:t>,</a:t>
            </a:r>
          </a:p>
          <a:p>
            <a:pPr marL="324000" lvl="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uwzględniać tematykę oddziaływania transportu na środowisko, w tym aspekty zmian klimatu i adaptacji infrastruktury, bezpieczeństwa ruchu oraz aspekty kosztów utrzymania i eksploatacji </a:t>
            </a:r>
            <a:r>
              <a:rPr lang="pl-PL" sz="2000" dirty="0" smtClean="0">
                <a:latin typeface="Century Gothic" panose="020B0502020202020204" pitchFamily="34" charset="0"/>
              </a:rPr>
              <a:t>sieci.</a:t>
            </a:r>
            <a:endParaRPr lang="pl-PL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66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MINIMALNY ZAKRES PRZEDMIOTOWY RPT WŁ W RAMACH III ETAPÓW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ETAP I:</a:t>
            </a:r>
            <a:endParaRPr lang="pl-PL" sz="1800" dirty="0">
              <a:latin typeface="Century Gothic" panose="020B0502020202020204" pitchFamily="34" charset="0"/>
            </a:endParaRPr>
          </a:p>
          <a:p>
            <a:pPr marL="324000" lvl="1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Weryfikacja dotychczas sporządzonego materiału – analizy dokumentów, części diagnostycznej, celów, kierunków i działań, analizy SWOT, systemu wdrażania,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Analiza popytu wraz z prognozą ruchu w oparciu o modelowanie transportowe </a:t>
            </a:r>
            <a:br>
              <a:rPr lang="pl-PL" sz="2000" dirty="0" smtClean="0">
                <a:latin typeface="Century Gothic" panose="020B0502020202020204" pitchFamily="34" charset="0"/>
              </a:rPr>
            </a:br>
            <a:r>
              <a:rPr lang="pl-PL" sz="2000" dirty="0" smtClean="0">
                <a:latin typeface="Century Gothic" panose="020B0502020202020204" pitchFamily="34" charset="0"/>
              </a:rPr>
              <a:t>dla transportu osobowego,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Analiza </a:t>
            </a:r>
            <a:r>
              <a:rPr lang="pl-PL" sz="2000" dirty="0">
                <a:latin typeface="Century Gothic" panose="020B0502020202020204" pitchFamily="34" charset="0"/>
              </a:rPr>
              <a:t>popytu dla transportu towarowego,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Scenariusze planistyczne </a:t>
            </a:r>
            <a:r>
              <a:rPr lang="pl-PL" sz="2000" dirty="0" smtClean="0">
                <a:latin typeface="Century Gothic" panose="020B0502020202020204" pitchFamily="34" charset="0"/>
              </a:rPr>
              <a:t>wraz </a:t>
            </a:r>
            <a:r>
              <a:rPr lang="pl-PL" sz="2000" dirty="0">
                <a:latin typeface="Century Gothic" panose="020B0502020202020204" pitchFamily="34" charset="0"/>
              </a:rPr>
              <a:t>z oceną ekonomiczną planowanych inwestycji, analizą kosztów utrzymania i eksploatacji infrastruktury, wpływu na zmiany klimatu i wielkości emisje CO2 (szacowanie poziomu), wybór preferowanego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Lista </a:t>
            </a:r>
            <a:r>
              <a:rPr lang="pl-PL" sz="2000" dirty="0">
                <a:latin typeface="Century Gothic" panose="020B0502020202020204" pitchFamily="34" charset="0"/>
              </a:rPr>
              <a:t>inwestycji i kryteriów wyboru</a:t>
            </a:r>
            <a:r>
              <a:rPr lang="pl-PL" sz="2000" dirty="0" smtClean="0">
                <a:latin typeface="Century Gothic" panose="020B0502020202020204" pitchFamily="34" charset="0"/>
              </a:rPr>
              <a:t>,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Multimodalna mapa inwestycji,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System </a:t>
            </a:r>
            <a:r>
              <a:rPr lang="pl-PL" sz="2000" dirty="0" smtClean="0">
                <a:latin typeface="Century Gothic" panose="020B0502020202020204" pitchFamily="34" charset="0"/>
              </a:rPr>
              <a:t>monitorowania.</a:t>
            </a:r>
            <a:endParaRPr lang="pl-PL" sz="2000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ETAP II:</a:t>
            </a:r>
            <a:endParaRPr lang="pl-PL" sz="1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Współpraca z wykonawcą POŚ</a:t>
            </a: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Udział </a:t>
            </a:r>
            <a:r>
              <a:rPr lang="pl-PL" sz="2000" dirty="0">
                <a:latin typeface="Century Gothic" panose="020B0502020202020204" pitchFamily="34" charset="0"/>
              </a:rPr>
              <a:t>w konsultacjach </a:t>
            </a:r>
            <a:r>
              <a:rPr lang="pl-PL" sz="2000" dirty="0" smtClean="0">
                <a:latin typeface="Century Gothic" panose="020B0502020202020204" pitchFamily="34" charset="0"/>
              </a:rPr>
              <a:t>społecznych</a:t>
            </a:r>
            <a:endParaRPr lang="pl-PL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ETAP III:</a:t>
            </a:r>
            <a:endParaRPr lang="pl-PL" sz="18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Wsparcie przy negocjacjach z </a:t>
            </a:r>
            <a:r>
              <a:rPr lang="pl-PL" sz="2000" dirty="0" smtClean="0">
                <a:latin typeface="Century Gothic" panose="020B0502020202020204" pitchFamily="34" charset="0"/>
              </a:rPr>
              <a:t>KE</a:t>
            </a:r>
          </a:p>
        </p:txBody>
      </p:sp>
    </p:spTree>
    <p:extLst>
      <p:ext uri="{BB962C8B-B14F-4D97-AF65-F5344CB8AC3E}">
        <p14:creationId xmlns:p14="http://schemas.microsoft.com/office/powerpoint/2010/main" val="119775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ZAKRES ANALIZY POPYTU I PROGNOZY RUCHU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Jaki model/jak szczegółowy?</a:t>
            </a: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000" dirty="0" smtClean="0">
                <a:latin typeface="Century Gothic" panose="020B0502020202020204" pitchFamily="34" charset="0"/>
              </a:rPr>
              <a:t>w celu osiągniecia sieciowej prognozy ruchu</a:t>
            </a: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err="1" smtClean="0">
                <a:latin typeface="Century Gothic" panose="020B0502020202020204" pitchFamily="34" charset="0"/>
              </a:rPr>
              <a:t>czterostadiowy</a:t>
            </a:r>
            <a:r>
              <a:rPr lang="pl-PL" sz="2000" dirty="0" smtClean="0">
                <a:latin typeface="Century Gothic" panose="020B0502020202020204" pitchFamily="34" charset="0"/>
              </a:rPr>
              <a:t> </a:t>
            </a:r>
            <a:r>
              <a:rPr lang="pl-PL" sz="2000" dirty="0">
                <a:latin typeface="Century Gothic" panose="020B0502020202020204" pitchFamily="34" charset="0"/>
              </a:rPr>
              <a:t>model ruchu w oparciu o wyniki ZMR (CUPT),</a:t>
            </a: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wykorzystanie </a:t>
            </a:r>
            <a:r>
              <a:rPr lang="pl-PL" sz="2000" dirty="0">
                <a:latin typeface="Century Gothic" panose="020B0502020202020204" pitchFamily="34" charset="0"/>
              </a:rPr>
              <a:t>i aktualizacja modelu opracowanego w ramach PZRPTZ (model </a:t>
            </a:r>
            <a:r>
              <a:rPr lang="pl-PL" sz="2000" dirty="0" smtClean="0">
                <a:latin typeface="Century Gothic" panose="020B0502020202020204" pitchFamily="34" charset="0"/>
              </a:rPr>
              <a:t>grafowy) </a:t>
            </a: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000" dirty="0" smtClean="0">
                <a:latin typeface="Century Gothic" panose="020B0502020202020204" pitchFamily="34" charset="0"/>
              </a:rPr>
              <a:t>i jego usieciowienie.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b="1" dirty="0" smtClean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Jakie narzędzia?</a:t>
            </a:r>
            <a:endParaRPr lang="pl-PL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PTV VISUM (dla ZMR min. </a:t>
            </a:r>
            <a:r>
              <a:rPr lang="pl-PL" sz="2000" dirty="0">
                <a:latin typeface="Century Gothic" panose="020B0502020202020204" pitchFamily="34" charset="0"/>
              </a:rPr>
              <a:t>w</a:t>
            </a:r>
            <a:r>
              <a:rPr lang="pl-PL" sz="2000" dirty="0" smtClean="0">
                <a:latin typeface="Century Gothic" panose="020B0502020202020204" pitchFamily="34" charset="0"/>
              </a:rPr>
              <a:t>ersja 18) </a:t>
            </a:r>
            <a:r>
              <a:rPr lang="pl-PL" sz="2000" dirty="0">
                <a:latin typeface="Century Gothic" panose="020B0502020202020204" pitchFamily="34" charset="0"/>
              </a:rPr>
              <a:t>(ile rejonów</a:t>
            </a:r>
            <a:r>
              <a:rPr lang="pl-PL" sz="2000" dirty="0" smtClean="0">
                <a:latin typeface="Century Gothic" panose="020B0502020202020204" pitchFamily="34" charset="0"/>
              </a:rPr>
              <a:t>?),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 smtClean="0">
                <a:latin typeface="Century Gothic" panose="020B0502020202020204" pitchFamily="34" charset="0"/>
              </a:rPr>
              <a:t>EXCEL,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sz="2000" dirty="0">
                <a:latin typeface="Century Gothic" panose="020B0502020202020204" pitchFamily="34" charset="0"/>
              </a:rPr>
              <a:t>Program typu </a:t>
            </a:r>
            <a:r>
              <a:rPr lang="pl-PL" sz="2000" dirty="0" smtClean="0">
                <a:latin typeface="Century Gothic" panose="020B0502020202020204" pitchFamily="34" charset="0"/>
              </a:rPr>
              <a:t>GIS,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CZY NALEŻY UMIEŚCIĆ ZAPIS O DOŁĄCZENIU DO OPRACOWANIA KALIBRACJI I WALIDACJI MODELU?</a:t>
            </a:r>
            <a:endParaRPr lang="pl-PL" sz="20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7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ZAKRES GEOGRAFICZNY ANALIZY POPYTU I PROGNOZY RUCHU RPT WŁ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25699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Cała Polska (zgodnie z modelem CUPT ok. 3000 rejonów komunikacyjnych).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dirty="0" smtClean="0">
                <a:latin typeface="Century Gothic" panose="020B0502020202020204" pitchFamily="34" charset="0"/>
              </a:rPr>
              <a:t>Agregacja: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cały </a:t>
            </a:r>
            <a:r>
              <a:rPr lang="pl-PL" dirty="0">
                <a:latin typeface="Century Gothic" panose="020B0502020202020204" pitchFamily="34" charset="0"/>
              </a:rPr>
              <a:t>obszar województwa łódzkiego w podziale na powiaty i gminy,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powiązania z powiatami ościennymi </a:t>
            </a:r>
            <a:r>
              <a:rPr lang="pl-PL" dirty="0">
                <a:latin typeface="Century Gothic" panose="020B0502020202020204" pitchFamily="34" charset="0"/>
              </a:rPr>
              <a:t>województw sąsiednich,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Dokładniejsza analiza powiązań Łódź-CPK-Warszawa,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Pozostała część kraju agregacja do woj.</a:t>
            </a: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 smtClean="0">
              <a:solidFill>
                <a:srgbClr val="FF0000"/>
              </a:solidFill>
            </a:endParaRP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JAKI ZAKRES GEOGRAFICZNY PRZYJĄĆ? 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AGREGACJA DANYCH CZY WYSTARCZY CZY ZASADNA?</a:t>
            </a:r>
          </a:p>
          <a:p>
            <a:pPr algn="l"/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WPŁYW NA KOSZT ZAMÓWIENIA?</a:t>
            </a: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l"/>
            <a:endParaRPr lang="pl-PL" sz="2000" b="1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25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ZAKRES ANALIZY POPYTU I PROGNOZY RUCHU</a:t>
            </a:r>
            <a:endParaRPr lang="pl-PL" sz="2800" b="1" dirty="0">
              <a:solidFill>
                <a:schemeClr val="bg1"/>
              </a:solidFill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385721" y="1046078"/>
            <a:ext cx="11420557" cy="4160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Czasookres </a:t>
            </a:r>
            <a:r>
              <a:rPr lang="pl-PL" sz="28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danych wejściowych analizy </a:t>
            </a: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popytu:</a:t>
            </a:r>
            <a:endParaRPr lang="pl-PL" sz="2800" b="1" dirty="0">
              <a:solidFill>
                <a:schemeClr val="accent2">
                  <a:lumMod val="75000"/>
                </a:schemeClr>
              </a:solidFill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2019 (zgodnie </a:t>
            </a:r>
            <a:r>
              <a:rPr lang="pl-PL" dirty="0">
                <a:latin typeface="Century Gothic" panose="020B0502020202020204" pitchFamily="34" charset="0"/>
              </a:rPr>
              <a:t>z modelem </a:t>
            </a:r>
            <a:r>
              <a:rPr lang="pl-PL" dirty="0" smtClean="0">
                <a:latin typeface="Century Gothic" panose="020B0502020202020204" pitchFamily="34" charset="0"/>
              </a:rPr>
              <a:t>CUPT),</a:t>
            </a:r>
            <a:endParaRPr lang="pl-PL" dirty="0"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endParaRPr lang="pl-PL" sz="2000" dirty="0" smtClean="0">
              <a:latin typeface="Century Gothic" panose="020B0502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800" b="1" dirty="0" smtClean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</a:rPr>
              <a:t>Prognoza: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2030,</a:t>
            </a:r>
            <a:r>
              <a:rPr lang="pl-PL" b="1" dirty="0">
                <a:solidFill>
                  <a:srgbClr val="FF0000"/>
                </a:solidFill>
                <a:latin typeface="Century Gothic" panose="020B0502020202020204" pitchFamily="34" charset="0"/>
              </a:rPr>
              <a:t> CZY </a:t>
            </a:r>
            <a:r>
              <a:rPr lang="pl-PL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WYSTARCZY?</a:t>
            </a:r>
            <a:endParaRPr lang="pl-PL" dirty="0" smtClean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5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r>
              <a:rPr lang="pl-PL" dirty="0" smtClean="0">
                <a:latin typeface="Century Gothic" panose="020B0502020202020204" pitchFamily="34" charset="0"/>
              </a:rPr>
              <a:t>2055</a:t>
            </a:r>
            <a:r>
              <a:rPr lang="pl-PL" b="1" dirty="0">
                <a:solidFill>
                  <a:srgbClr val="FF0000"/>
                </a:solidFill>
                <a:latin typeface="Century Gothic" panose="020B0502020202020204" pitchFamily="34" charset="0"/>
              </a:rPr>
              <a:t> </a:t>
            </a:r>
            <a:r>
              <a:rPr lang="pl-PL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CZY WŁAŚCIWE, W KONTEKŚCIE OSIĄGNIECIA NEUTRALNOŚCI KLIMATYCZNEJ DO 2050 r.</a:t>
            </a: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2800" dirty="0">
              <a:latin typeface="Century Gothic" panose="020B0502020202020204" pitchFamily="34" charset="0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</a:pPr>
            <a:r>
              <a:rPr lang="pl-PL" sz="2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CZY DODATKOWE PROGOZY ZNACZĄCO WPŁYWAJĄ NA KOSZT ZAMÓWIENIA?</a:t>
            </a:r>
            <a:endParaRPr lang="pl-PL" sz="2000" dirty="0"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 smtClean="0">
              <a:solidFill>
                <a:srgbClr val="FF0000"/>
              </a:solidFill>
              <a:latin typeface="Century Gothic" panose="020B0502020202020204" pitchFamily="34" charset="0"/>
            </a:endParaRPr>
          </a:p>
          <a:p>
            <a:pPr marL="324000" indent="-324000" algn="just">
              <a:lnSpc>
                <a:spcPct val="130000"/>
              </a:lnSpc>
              <a:spcBef>
                <a:spcPts val="0"/>
              </a:spcBef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►"/>
            </a:pPr>
            <a:endParaRPr lang="pl-PL" sz="1400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2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/>
          <p:cNvSpPr/>
          <p:nvPr/>
        </p:nvSpPr>
        <p:spPr>
          <a:xfrm>
            <a:off x="0" y="522858"/>
            <a:ext cx="12192000" cy="52322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>
                <a:solidFill>
                  <a:schemeClr val="bg1"/>
                </a:solidFill>
              </a:rPr>
              <a:t>ZAKRES ANALIZY POPYTU I PROGNOZY RUCHU</a:t>
            </a:r>
            <a:endParaRPr lang="pl-PL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596351"/>
              </p:ext>
            </p:extLst>
          </p:nvPr>
        </p:nvGraphicFramePr>
        <p:xfrm>
          <a:off x="346842" y="1103587"/>
          <a:ext cx="11493060" cy="4663649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8544653">
                  <a:extLst>
                    <a:ext uri="{9D8B030D-6E8A-4147-A177-3AD203B41FA5}">
                      <a16:colId xmlns:a16="http://schemas.microsoft.com/office/drawing/2014/main" val="1036635673"/>
                    </a:ext>
                  </a:extLst>
                </a:gridCol>
                <a:gridCol w="2948407">
                  <a:extLst>
                    <a:ext uri="{9D8B030D-6E8A-4147-A177-3AD203B41FA5}">
                      <a16:colId xmlns:a16="http://schemas.microsoft.com/office/drawing/2014/main" val="1327319295"/>
                    </a:ext>
                  </a:extLst>
                </a:gridCol>
              </a:tblGrid>
              <a:tr h="218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</a:rPr>
                        <a:t>DANE</a:t>
                      </a:r>
                      <a:endParaRPr lang="pl-PL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effectLst/>
                        </a:rPr>
                        <a:t>ŹRÓDŁO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1044771427"/>
                  </a:ext>
                </a:extLst>
              </a:tr>
              <a:tr h="199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Wyniki badań w ramach Zintegrowanego Modelu Ruchu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CUPT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4106768424"/>
                  </a:ext>
                </a:extLst>
              </a:tr>
              <a:tr h="199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Dojazdy do pracy 2016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GUS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4041571111"/>
                  </a:ext>
                </a:extLst>
              </a:tr>
              <a:tr h="199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Generalny Pomiar Ruchu 2015/2020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GDDKiA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331848454"/>
                  </a:ext>
                </a:extLst>
              </a:tr>
              <a:tr h="431063">
                <a:tc>
                  <a:txBody>
                    <a:bodyPr/>
                    <a:lstStyle/>
                    <a:p>
                      <a:pPr marL="0" lvl="0" indent="-18000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Dane o prędkościach maksymalnych na liniach </a:t>
                      </a: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kolejowych</a:t>
                      </a:r>
                    </a:p>
                    <a:p>
                      <a:pPr marL="0" marR="0" lvl="0" indent="-18000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"/>
                        <a:tabLst/>
                        <a:defRPr/>
                      </a:pP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wykaz linii użyteczności publicznej, na których organizowane są przewozy kolejowe (wraz z rozkładami jazdy)</a:t>
                      </a: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PKP PLK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3394958380"/>
                  </a:ext>
                </a:extLst>
              </a:tr>
              <a:tr h="2418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Wymiana pasażerska na stacjach/przystankach kolejowych (2017, 2019)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UTK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1885192621"/>
                  </a:ext>
                </a:extLst>
              </a:tr>
              <a:tr h="403525">
                <a:tc>
                  <a:txBody>
                    <a:bodyPr/>
                    <a:lstStyle/>
                    <a:p>
                      <a:pPr marL="0" lvl="0" indent="-180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Liczba </a:t>
                      </a:r>
                      <a:r>
                        <a:rPr lang="pl-PL" sz="1200" dirty="0" smtClean="0">
                          <a:effectLst/>
                        </a:rPr>
                        <a:t>pasażerów ogółem</a:t>
                      </a:r>
                      <a:endParaRPr lang="pl-PL" sz="1200" dirty="0">
                        <a:effectLst/>
                      </a:endParaRPr>
                    </a:p>
                    <a:p>
                      <a:pPr marL="0" lvl="0" indent="-180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Liczba </a:t>
                      </a:r>
                      <a:r>
                        <a:rPr lang="pl-PL" sz="1200" dirty="0" smtClean="0">
                          <a:effectLst/>
                        </a:rPr>
                        <a:t>pasażerów na </a:t>
                      </a:r>
                      <a:r>
                        <a:rPr lang="pl-PL" sz="1200" dirty="0">
                          <a:effectLst/>
                        </a:rPr>
                        <a:t>poszczególnych trasach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ŁKA Sp. z o.o.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2718795799"/>
                  </a:ext>
                </a:extLst>
              </a:tr>
              <a:tr h="199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Dane nt. stanu dróg wojewódzkich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ZDW w  Łodzi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2474354551"/>
                  </a:ext>
                </a:extLst>
              </a:tr>
              <a:tr h="1081014">
                <a:tc>
                  <a:txBody>
                    <a:bodyPr/>
                    <a:lstStyle/>
                    <a:p>
                      <a:pPr marL="0" lvl="0" indent="-180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wykaz linii użyteczności </a:t>
                      </a:r>
                      <a:r>
                        <a:rPr lang="pl-PL" sz="1200" dirty="0" smtClean="0">
                          <a:effectLst/>
                        </a:rPr>
                        <a:t>publicznej, </a:t>
                      </a:r>
                      <a:r>
                        <a:rPr lang="pl-PL" sz="1200" dirty="0">
                          <a:effectLst/>
                        </a:rPr>
                        <a:t>na których organizowane są przez Województwo Łódzkie przewozy autobusowe </a:t>
                      </a:r>
                      <a:r>
                        <a:rPr lang="pl-PL" sz="1200" dirty="0" smtClean="0">
                          <a:effectLst/>
                        </a:rPr>
                        <a:t>(</a:t>
                      </a:r>
                      <a:r>
                        <a:rPr lang="pl-PL" sz="1200" dirty="0">
                          <a:effectLst/>
                        </a:rPr>
                        <a:t>wraz z rozkładami jazdy)</a:t>
                      </a:r>
                    </a:p>
                    <a:p>
                      <a:pPr marL="0" lvl="0" indent="-180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wykaz  komercyjnych  linii autobusowych </a:t>
                      </a:r>
                      <a:r>
                        <a:rPr lang="pl-PL" sz="1200" dirty="0" smtClean="0">
                          <a:effectLst/>
                        </a:rPr>
                        <a:t>dla </a:t>
                      </a:r>
                      <a:r>
                        <a:rPr lang="pl-PL" sz="1200" dirty="0">
                          <a:effectLst/>
                        </a:rPr>
                        <a:t>których organem wydającym zezwolenie jest Marszałek Województwa Łódzkiego (wraz z rozkładami jazdy)</a:t>
                      </a:r>
                    </a:p>
                    <a:p>
                      <a:pPr marL="0" lvl="0" indent="-180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 smtClean="0">
                          <a:effectLst/>
                        </a:rPr>
                        <a:t>Charakterystyka taboru kolejowego/autobusowego (ilość, wiek, l</a:t>
                      </a:r>
                      <a:r>
                        <a:rPr lang="pl-PL" sz="1200" baseline="0" dirty="0" smtClean="0">
                          <a:effectLst/>
                        </a:rPr>
                        <a:t>iczba </a:t>
                      </a:r>
                      <a:r>
                        <a:rPr lang="pl-PL" sz="1200" dirty="0" smtClean="0">
                          <a:effectLst/>
                        </a:rPr>
                        <a:t>miejsc)</a:t>
                      </a: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UMWŁ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2679231821"/>
                  </a:ext>
                </a:extLst>
              </a:tr>
              <a:tr h="1270660">
                <a:tc>
                  <a:txBody>
                    <a:bodyPr/>
                    <a:lstStyle/>
                    <a:p>
                      <a:pPr marL="0" lvl="0" indent="144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Struktura motywacji podróży między powiatowych (praca, nauka, zakupy, opieka zdrowotna, inne)</a:t>
                      </a:r>
                    </a:p>
                    <a:p>
                      <a:pPr marL="0" lvl="0" indent="144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ruchliwość mieszkańców w podróżach między powiatowych</a:t>
                      </a:r>
                    </a:p>
                    <a:p>
                      <a:pPr marL="0" lvl="0" indent="144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struktura gałęziowa transportu i wielkości przewozowe (natężenie ruchu  drogowego w 125 pkt pomiarowych wraz z kierunkiem ruchu (Liczba poj./dzień, liczba osób w poj./dzień), napełnienia w pojazdach autobusowych i kolejowych)</a:t>
                      </a:r>
                    </a:p>
                    <a:p>
                      <a:pPr marL="0" lvl="0" indent="1440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pl-PL" sz="1200" dirty="0">
                          <a:effectLst/>
                        </a:rPr>
                        <a:t>badania ankietowe, preferencje mieszkańców (cele i środki transportu odbytych podróży, ocena zaspokojenia potrzeb przewozowych itd.)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Badania w ramach PZRPTZ  dla Województwa Łódzkiego 2020 wykonane w okresie wrzesień/październik 2014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1299322260"/>
                  </a:ext>
                </a:extLst>
              </a:tr>
              <a:tr h="1999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Badania ankietowe podróży (obecnie ok. </a:t>
                      </a:r>
                      <a:r>
                        <a:rPr lang="pl-PL" sz="1200" dirty="0" smtClean="0">
                          <a:effectLst/>
                        </a:rPr>
                        <a:t>339 </a:t>
                      </a:r>
                      <a:r>
                        <a:rPr lang="pl-PL" sz="1200" dirty="0">
                          <a:effectLst/>
                        </a:rPr>
                        <a:t>ankiet)</a:t>
                      </a:r>
                      <a:endParaRPr lang="pl-PL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W ramach aktualizacji PZRPTZ 2021</a:t>
                      </a:r>
                      <a:endParaRPr lang="pl-PL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091" marR="64091" marT="0" marB="0"/>
                </a:tc>
                <a:extLst>
                  <a:ext uri="{0D108BD9-81ED-4DB2-BD59-A6C34878D82A}">
                    <a16:rowId xmlns:a16="http://schemas.microsoft.com/office/drawing/2014/main" val="2442474328"/>
                  </a:ext>
                </a:extLst>
              </a:tr>
            </a:tbl>
          </a:graphicData>
        </a:graphic>
      </p:graphicFrame>
      <p:sp>
        <p:nvSpPr>
          <p:cNvPr id="2" name="Prostokąt 1"/>
          <p:cNvSpPr/>
          <p:nvPr/>
        </p:nvSpPr>
        <p:spPr>
          <a:xfrm>
            <a:off x="346840" y="5903028"/>
            <a:ext cx="114930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</a:rPr>
              <a:t>MINIMALNY ZAKRES DANYCH? CZY POTRZEBA DODATKOWYCH BADAŃ W KONTEKŚCIE COVID-19?</a:t>
            </a:r>
            <a:br>
              <a:rPr lang="pl-PL" sz="2000" b="1" dirty="0">
                <a:solidFill>
                  <a:srgbClr val="FF0000"/>
                </a:solidFill>
              </a:rPr>
            </a:br>
            <a:r>
              <a:rPr lang="pl-PL" sz="2000" b="1" dirty="0">
                <a:solidFill>
                  <a:srgbClr val="FF0000"/>
                </a:solidFill>
              </a:rPr>
              <a:t>JAKIE DANE BYŁY BY PRZYDATNE? WYKORZYSTANIE BIG DATA?</a:t>
            </a:r>
          </a:p>
        </p:txBody>
      </p:sp>
    </p:spTree>
    <p:extLst>
      <p:ext uri="{BB962C8B-B14F-4D97-AF65-F5344CB8AC3E}">
        <p14:creationId xmlns:p14="http://schemas.microsoft.com/office/powerpoint/2010/main" val="174288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2397</TotalTime>
  <Words>786</Words>
  <Application>Microsoft Office PowerPoint</Application>
  <PresentationFormat>Panoramiczny</PresentationFormat>
  <Paragraphs>158</Paragraphs>
  <Slides>13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Symbol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Maksymilian Stanek</dc:creator>
  <cp:lastModifiedBy>Maks</cp:lastModifiedBy>
  <cp:revision>112</cp:revision>
  <cp:lastPrinted>2020-10-12T13:12:07Z</cp:lastPrinted>
  <dcterms:created xsi:type="dcterms:W3CDTF">2020-10-08T12:47:33Z</dcterms:created>
  <dcterms:modified xsi:type="dcterms:W3CDTF">2021-05-26T06:34:26Z</dcterms:modified>
</cp:coreProperties>
</file>